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mes New Roman"/>
      </a:defRPr>
    </a:lvl1pPr>
    <a:lvl2pPr marL="0" marR="0" indent="303212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mes New Roman"/>
      </a:defRPr>
    </a:lvl2pPr>
    <a:lvl3pPr marL="0" marR="0" indent="608012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mes New Roman"/>
      </a:defRPr>
    </a:lvl3pPr>
    <a:lvl4pPr marL="0" marR="0" indent="912812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mes New Roman"/>
      </a:defRPr>
    </a:lvl4pPr>
    <a:lvl5pPr marL="0" marR="0" indent="1217612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mes New Roman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mes New Roman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mes New Roman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mes New Roman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mes New Roman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CDD"/>
          </a:solidFill>
        </a:fill>
      </a:tcStyle>
    </a:wholeTbl>
    <a:band2H>
      <a:tcTxStyle/>
      <a:tcStyle>
        <a:tcBdr/>
        <a:fill>
          <a:solidFill>
            <a:srgbClr val="E6F6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94718"/>
  </p:normalViewPr>
  <p:slideViewPr>
    <p:cSldViewPr snapToGrid="0" snapToObjects="1">
      <p:cViewPr varScale="1">
        <p:scale>
          <a:sx n="28" d="100"/>
          <a:sy n="28" d="100"/>
        </p:scale>
        <p:origin x="117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533431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200"/>
      </a:spcBef>
      <a:defRPr sz="800">
        <a:latin typeface="+mn-lt"/>
        <a:ea typeface="+mn-ea"/>
        <a:cs typeface="+mn-cs"/>
        <a:sym typeface="Times New Roman"/>
      </a:defRPr>
    </a:lvl1pPr>
    <a:lvl2pPr indent="228600" latinLnBrk="0">
      <a:spcBef>
        <a:spcPts val="200"/>
      </a:spcBef>
      <a:defRPr sz="800">
        <a:latin typeface="+mn-lt"/>
        <a:ea typeface="+mn-ea"/>
        <a:cs typeface="+mn-cs"/>
        <a:sym typeface="Times New Roman"/>
      </a:defRPr>
    </a:lvl2pPr>
    <a:lvl3pPr indent="457200" latinLnBrk="0">
      <a:spcBef>
        <a:spcPts val="200"/>
      </a:spcBef>
      <a:defRPr sz="800">
        <a:latin typeface="+mn-lt"/>
        <a:ea typeface="+mn-ea"/>
        <a:cs typeface="+mn-cs"/>
        <a:sym typeface="Times New Roman"/>
      </a:defRPr>
    </a:lvl3pPr>
    <a:lvl4pPr indent="685800" latinLnBrk="0">
      <a:spcBef>
        <a:spcPts val="200"/>
      </a:spcBef>
      <a:defRPr sz="800">
        <a:latin typeface="+mn-lt"/>
        <a:ea typeface="+mn-ea"/>
        <a:cs typeface="+mn-cs"/>
        <a:sym typeface="Times New Roman"/>
      </a:defRPr>
    </a:lvl4pPr>
    <a:lvl5pPr indent="914400" latinLnBrk="0">
      <a:spcBef>
        <a:spcPts val="200"/>
      </a:spcBef>
      <a:defRPr sz="800">
        <a:latin typeface="+mn-lt"/>
        <a:ea typeface="+mn-ea"/>
        <a:cs typeface="+mn-cs"/>
        <a:sym typeface="Times New Roman"/>
      </a:defRPr>
    </a:lvl5pPr>
    <a:lvl6pPr indent="1143000" latinLnBrk="0">
      <a:spcBef>
        <a:spcPts val="200"/>
      </a:spcBef>
      <a:defRPr sz="800">
        <a:latin typeface="+mn-lt"/>
        <a:ea typeface="+mn-ea"/>
        <a:cs typeface="+mn-cs"/>
        <a:sym typeface="Times New Roman"/>
      </a:defRPr>
    </a:lvl6pPr>
    <a:lvl7pPr indent="1371600" latinLnBrk="0">
      <a:spcBef>
        <a:spcPts val="200"/>
      </a:spcBef>
      <a:defRPr sz="800">
        <a:latin typeface="+mn-lt"/>
        <a:ea typeface="+mn-ea"/>
        <a:cs typeface="+mn-cs"/>
        <a:sym typeface="Times New Roman"/>
      </a:defRPr>
    </a:lvl7pPr>
    <a:lvl8pPr indent="1600200" latinLnBrk="0">
      <a:spcBef>
        <a:spcPts val="200"/>
      </a:spcBef>
      <a:defRPr sz="800">
        <a:latin typeface="+mn-lt"/>
        <a:ea typeface="+mn-ea"/>
        <a:cs typeface="+mn-cs"/>
        <a:sym typeface="Times New Roman"/>
      </a:defRPr>
    </a:lvl8pPr>
    <a:lvl9pPr indent="1828800" latinLnBrk="0">
      <a:spcBef>
        <a:spcPts val="200"/>
      </a:spcBef>
      <a:defRPr sz="800">
        <a:latin typeface="+mn-lt"/>
        <a:ea typeface="+mn-ea"/>
        <a:cs typeface="+mn-cs"/>
        <a:sym typeface="Times New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45920" y="294640"/>
            <a:ext cx="29626561" cy="4826001"/>
          </a:xfrm>
          <a:prstGeom prst="rect">
            <a:avLst/>
          </a:prstGeom>
          <a:ln w="12700">
            <a:miter lim="400000"/>
          </a:ln>
        </p:spPr>
        <p:txBody>
          <a:bodyPr lIns="145533" tIns="145533" rIns="145533" bIns="145533" anchor="ctr"/>
          <a:lstStyle/>
          <a:p>
            <a:endParaRPr/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45920" y="5120640"/>
            <a:ext cx="29626561" cy="16824961"/>
          </a:xfrm>
          <a:prstGeom prst="rect">
            <a:avLst/>
          </a:prstGeom>
          <a:ln w="12700">
            <a:miter lim="400000"/>
          </a:ln>
        </p:spPr>
        <p:txBody>
          <a:bodyPr lIns="145533" tIns="145533" rIns="145533" bIns="145533"/>
          <a:lstStyle/>
          <a:p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29587269" y="19994562"/>
            <a:ext cx="862569" cy="915031"/>
          </a:xfrm>
          <a:prstGeom prst="rect">
            <a:avLst/>
          </a:prstGeom>
          <a:ln w="12700">
            <a:miter lim="400000"/>
          </a:ln>
        </p:spPr>
        <p:txBody>
          <a:bodyPr wrap="none" lIns="145533" tIns="145533" rIns="145533" bIns="145533">
            <a:spAutoFit/>
          </a:bodyPr>
          <a:lstStyle>
            <a:lvl1pPr algn="r" defTabSz="2909887">
              <a:defRPr sz="4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ct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0" algn="ct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0" algn="ct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0" algn="ct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0" algn="ct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457200" algn="ct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914400" algn="ct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1371600" algn="ct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1828800" algn="ct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9pPr>
    </p:titleStyle>
    <p:bodyStyle>
      <a:lvl1pPr marL="1090612" marR="0" indent="-1090612" algn="l" defTabSz="29098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»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1pPr>
      <a:lvl2pPr marL="2506876" marR="0" indent="-1052726" algn="l" defTabSz="29098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–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2pPr>
      <a:lvl3pPr marL="3882468" marR="0" indent="-972580" algn="l" defTabSz="29098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3pPr>
      <a:lvl4pPr marL="5556930" marR="0" indent="-1191305" algn="l" defTabSz="29098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–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4pPr>
      <a:lvl5pPr marL="9974350" marR="0" indent="-4151400" algn="l" defTabSz="29098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»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5pPr>
      <a:lvl6pPr marL="10431550" marR="0" indent="-4151400" algn="l" defTabSz="29098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6pPr>
      <a:lvl7pPr marL="10888750" marR="0" indent="-4151400" algn="l" defTabSz="29098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7pPr>
      <a:lvl8pPr marL="11345950" marR="0" indent="-4151400" algn="l" defTabSz="29098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8pPr>
      <a:lvl9pPr marL="11803150" marR="0" indent="-4151400" algn="l" defTabSz="29098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imes New Roman"/>
        </a:defRPr>
      </a:lvl9pPr>
    </p:bodyStyle>
    <p:otherStyle>
      <a:lvl1pPr marL="0" marR="0" indent="0" algn="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303212" algn="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608012" algn="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912812" algn="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1217612" algn="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0" algn="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0" algn="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0" algn="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0" algn="r" defTabSz="29098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1130300" y="3127375"/>
            <a:ext cx="7491413" cy="8647113"/>
          </a:xfrm>
          <a:prstGeom prst="rect">
            <a:avLst/>
          </a:prstGeom>
          <a:ln w="12700">
            <a:solidFill>
              <a:srgbClr val="4D4D4D"/>
            </a:solidFill>
          </a:ln>
        </p:spPr>
        <p:txBody>
          <a:bodyPr lIns="45719" rIns="45719"/>
          <a:lstStyle/>
          <a:p>
            <a:pPr marL="604837" indent="-604837" algn="ctr" defTabSz="979487">
              <a:spcBef>
                <a:spcPts val="700"/>
              </a:spcBef>
              <a:tabLst>
                <a:tab pos="533400" algn="l"/>
              </a:tabLst>
              <a:defRPr sz="3400"/>
            </a:pPr>
            <a:endParaRPr/>
          </a:p>
        </p:txBody>
      </p:sp>
      <p:grpSp>
        <p:nvGrpSpPr>
          <p:cNvPr id="30" name="Group 30"/>
          <p:cNvGrpSpPr/>
          <p:nvPr/>
        </p:nvGrpSpPr>
        <p:grpSpPr>
          <a:xfrm>
            <a:off x="1130300" y="12020550"/>
            <a:ext cx="7491413" cy="8891588"/>
            <a:chOff x="0" y="0"/>
            <a:chExt cx="7491412" cy="8891587"/>
          </a:xfrm>
        </p:grpSpPr>
        <p:sp>
          <p:nvSpPr>
            <p:cNvPr id="28" name="Shape 28"/>
            <p:cNvSpPr/>
            <p:nvPr/>
          </p:nvSpPr>
          <p:spPr>
            <a:xfrm>
              <a:off x="0" y="0"/>
              <a:ext cx="7491413" cy="8891588"/>
            </a:xfrm>
            <a:prstGeom prst="rect">
              <a:avLst/>
            </a:prstGeom>
            <a:noFill/>
            <a:ln w="12700" cap="flat">
              <a:solidFill>
                <a:srgbClr val="4D4D4D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604837" indent="-604837" algn="just" defTabSz="979487">
                <a:spcBef>
                  <a:spcPts val="700"/>
                </a:spcBef>
                <a:tabLst>
                  <a:tab pos="533400" algn="l"/>
                </a:tabLst>
                <a:defRPr sz="3400"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0" y="0"/>
              <a:ext cx="7491413" cy="11172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26521" tIns="326521" rIns="326521" bIns="326521" numCol="1" anchor="t">
              <a:spAutoFit/>
            </a:bodyPr>
            <a:lstStyle>
              <a:lvl1pPr marL="604837" indent="-604837" algn="just" defTabSz="979487">
                <a:spcBef>
                  <a:spcPts val="2000"/>
                </a:spcBef>
                <a:tabLst>
                  <a:tab pos="533400" algn="l"/>
                </a:tabLst>
                <a:defRPr sz="3400"/>
              </a:lvl1pPr>
            </a:lstStyle>
            <a:p>
              <a:r>
                <a:t>.</a:t>
              </a:r>
            </a:p>
          </p:txBody>
        </p:sp>
      </p:grpSp>
      <p:sp>
        <p:nvSpPr>
          <p:cNvPr id="31" name="Shape 31"/>
          <p:cNvSpPr/>
          <p:nvPr/>
        </p:nvSpPr>
        <p:spPr>
          <a:xfrm>
            <a:off x="8990012" y="3094037"/>
            <a:ext cx="8021638" cy="8545513"/>
          </a:xfrm>
          <a:prstGeom prst="rect">
            <a:avLst/>
          </a:prstGeom>
          <a:ln w="12700">
            <a:solidFill>
              <a:srgbClr val="4D4D4D"/>
            </a:solidFill>
          </a:ln>
        </p:spPr>
        <p:txBody>
          <a:bodyPr lIns="45719" rIns="45719"/>
          <a:lstStyle/>
          <a:p>
            <a:pPr algn="just" defTabSz="979487">
              <a:tabLst>
                <a:tab pos="533400" algn="l"/>
              </a:tabLst>
              <a:defRPr sz="3200" b="1">
                <a:effectLst>
                  <a:outerShdw blurRad="12700" dist="25400" dir="2700000" rotWithShape="0">
                    <a:srgbClr val="DDDDDD"/>
                  </a:outerShdw>
                </a:effectLst>
              </a:defRPr>
            </a:pPr>
            <a:endParaRPr/>
          </a:p>
        </p:txBody>
      </p:sp>
      <p:sp>
        <p:nvSpPr>
          <p:cNvPr id="32" name="Shape 32"/>
          <p:cNvSpPr/>
          <p:nvPr/>
        </p:nvSpPr>
        <p:spPr>
          <a:xfrm>
            <a:off x="25431750" y="15086012"/>
            <a:ext cx="6946900" cy="5872163"/>
          </a:xfrm>
          <a:prstGeom prst="rect">
            <a:avLst/>
          </a:prstGeom>
          <a:ln w="12700">
            <a:solidFill>
              <a:srgbClr val="4D4D4D"/>
            </a:solidFill>
          </a:ln>
        </p:spPr>
        <p:txBody>
          <a:bodyPr lIns="45719" rIns="45719"/>
          <a:lstStyle/>
          <a:p>
            <a:pPr algn="ctr" defTabSz="979487">
              <a:spcBef>
                <a:spcPts val="700"/>
              </a:spcBef>
              <a:tabLst>
                <a:tab pos="673100" algn="l"/>
              </a:tabLst>
              <a:defRPr sz="3400"/>
            </a:pPr>
            <a:endParaRPr/>
          </a:p>
        </p:txBody>
      </p:sp>
      <p:grpSp>
        <p:nvGrpSpPr>
          <p:cNvPr id="35" name="Group 35"/>
          <p:cNvGrpSpPr/>
          <p:nvPr/>
        </p:nvGrpSpPr>
        <p:grpSpPr>
          <a:xfrm>
            <a:off x="17319625" y="3135312"/>
            <a:ext cx="7788275" cy="8507413"/>
            <a:chOff x="0" y="0"/>
            <a:chExt cx="7788275" cy="8507412"/>
          </a:xfrm>
        </p:grpSpPr>
        <p:sp>
          <p:nvSpPr>
            <p:cNvPr id="33" name="Shape 33"/>
            <p:cNvSpPr/>
            <p:nvPr/>
          </p:nvSpPr>
          <p:spPr>
            <a:xfrm>
              <a:off x="0" y="0"/>
              <a:ext cx="7788275" cy="8507413"/>
            </a:xfrm>
            <a:prstGeom prst="rect">
              <a:avLst/>
            </a:prstGeom>
            <a:noFill/>
            <a:ln w="12700" cap="flat">
              <a:solidFill>
                <a:srgbClr val="4D4D4D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just" defTabSz="979487">
                <a:spcBef>
                  <a:spcPts val="100"/>
                </a:spcBef>
                <a:tabLst>
                  <a:tab pos="533400" algn="l"/>
                </a:tabLst>
                <a:defRPr sz="2100">
                  <a:latin typeface="+mj-lt"/>
                  <a:ea typeface="+mj-ea"/>
                  <a:cs typeface="+mj-cs"/>
                  <a:sym typeface="Helvetica"/>
                </a:defRPr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0"/>
              <a:ext cx="7788275" cy="9705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26521" tIns="326521" rIns="326521" bIns="326521" numCol="1" anchor="t">
              <a:spAutoFit/>
            </a:bodyPr>
            <a:lstStyle>
              <a:lvl1pPr algn="just" defTabSz="979487">
                <a:spcBef>
                  <a:spcPts val="200"/>
                </a:spcBef>
                <a:tabLst>
                  <a:tab pos="533400" algn="l"/>
                </a:tabLst>
                <a:defRPr sz="2100"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	</a:t>
              </a:r>
            </a:p>
          </p:txBody>
        </p:sp>
      </p:grpSp>
      <p:sp>
        <p:nvSpPr>
          <p:cNvPr id="36" name="Shape 36"/>
          <p:cNvSpPr/>
          <p:nvPr/>
        </p:nvSpPr>
        <p:spPr>
          <a:xfrm>
            <a:off x="0" y="0"/>
            <a:ext cx="32918400" cy="2743200"/>
          </a:xfrm>
          <a:prstGeom prst="rect">
            <a:avLst/>
          </a:prstGeom>
          <a:solidFill>
            <a:srgbClr val="0000FF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3133725">
              <a:defRPr sz="6200"/>
            </a:pPr>
            <a:endParaRPr/>
          </a:p>
        </p:txBody>
      </p:sp>
      <p:sp>
        <p:nvSpPr>
          <p:cNvPr id="37" name="Shape 37"/>
          <p:cNvSpPr/>
          <p:nvPr/>
        </p:nvSpPr>
        <p:spPr>
          <a:xfrm>
            <a:off x="0" y="21394737"/>
            <a:ext cx="32918400" cy="603251"/>
          </a:xfrm>
          <a:prstGeom prst="rect">
            <a:avLst/>
          </a:prstGeom>
          <a:solidFill>
            <a:srgbClr val="0000FF"/>
          </a:solidFill>
          <a:ln w="12700">
            <a:miter lim="400000"/>
          </a:ln>
        </p:spPr>
        <p:txBody>
          <a:bodyPr lIns="45719" rIns="45719"/>
          <a:lstStyle/>
          <a:p>
            <a:pPr algn="ctr" defTabSz="4702175">
              <a:def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25457150" y="3141662"/>
            <a:ext cx="6950075" cy="11718926"/>
          </a:xfrm>
          <a:prstGeom prst="rect">
            <a:avLst/>
          </a:prstGeom>
          <a:ln w="12700">
            <a:solidFill>
              <a:srgbClr val="4D4D4D"/>
            </a:solidFill>
          </a:ln>
        </p:spPr>
        <p:txBody>
          <a:bodyPr lIns="45719" rIns="45719"/>
          <a:lstStyle/>
          <a:p>
            <a:pPr defTabSz="979487">
              <a:spcBef>
                <a:spcPts val="700"/>
              </a:spcBef>
              <a:tabLst>
                <a:tab pos="673100" algn="l"/>
              </a:tabLst>
              <a:defRPr sz="3500" b="1">
                <a:effectLst>
                  <a:outerShdw blurRad="12700" dist="25400" dir="2700000" rotWithShape="0">
                    <a:srgbClr val="DDDDDD"/>
                  </a:outerShdw>
                </a:effectLst>
              </a:defRPr>
            </a:pPr>
            <a:endParaRPr/>
          </a:p>
        </p:txBody>
      </p:sp>
      <p:sp>
        <p:nvSpPr>
          <p:cNvPr id="39" name="Shape 39"/>
          <p:cNvSpPr/>
          <p:nvPr/>
        </p:nvSpPr>
        <p:spPr>
          <a:xfrm>
            <a:off x="9026525" y="12004675"/>
            <a:ext cx="16149638" cy="8890000"/>
          </a:xfrm>
          <a:prstGeom prst="rect">
            <a:avLst/>
          </a:prstGeom>
          <a:ln w="12700">
            <a:solidFill>
              <a:srgbClr val="4D4D4D"/>
            </a:solidFill>
          </a:ln>
        </p:spPr>
        <p:txBody>
          <a:bodyPr lIns="45719" rIns="45719"/>
          <a:lstStyle/>
          <a:p>
            <a:pPr marL="604837" indent="-604837" algn="ctr" defTabSz="979487">
              <a:spcBef>
                <a:spcPts val="700"/>
              </a:spcBef>
              <a:tabLst>
                <a:tab pos="533400" algn="l"/>
              </a:tabLst>
              <a:defRPr sz="3200" b="1">
                <a:effectLst>
                  <a:outerShdw blurRad="12700" dist="25400" dir="2700000" rotWithShape="0">
                    <a:srgbClr val="DDDDDD"/>
                  </a:outerShdw>
                </a:effectLst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40" name="Shape 40"/>
          <p:cNvSpPr/>
          <p:nvPr/>
        </p:nvSpPr>
        <p:spPr>
          <a:xfrm>
            <a:off x="10085031" y="621908"/>
            <a:ext cx="17859376" cy="1499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0336" tIns="40336" rIns="40336" bIns="40336">
            <a:spAutoFit/>
          </a:bodyPr>
          <a:lstStyle>
            <a:lvl1pPr algn="ctr" defTabSz="979487">
              <a:spcBef>
                <a:spcPts val="2100"/>
              </a:spcBef>
              <a:defRPr sz="10100" b="1">
                <a:solidFill>
                  <a:srgbClr val="FFFFFF"/>
                </a:solidFill>
              </a:defRPr>
            </a:lvl1pPr>
          </a:lstStyle>
          <a:p>
            <a:r>
              <a:t>Real-TimeParcel Tracking</a:t>
            </a:r>
          </a:p>
        </p:txBody>
      </p:sp>
      <p:sp>
        <p:nvSpPr>
          <p:cNvPr id="41" name="Shape 41"/>
          <p:cNvSpPr/>
          <p:nvPr/>
        </p:nvSpPr>
        <p:spPr>
          <a:xfrm>
            <a:off x="1473200" y="3429000"/>
            <a:ext cx="6654800" cy="605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08012">
              <a:defRPr sz="3600" b="1"/>
            </a:lvl1pPr>
          </a:lstStyle>
          <a:p>
            <a:r>
              <a:t>Problem</a:t>
            </a:r>
          </a:p>
        </p:txBody>
      </p:sp>
      <p:sp>
        <p:nvSpPr>
          <p:cNvPr id="42" name="Shape 42"/>
          <p:cNvSpPr/>
          <p:nvPr/>
        </p:nvSpPr>
        <p:spPr>
          <a:xfrm>
            <a:off x="9469437" y="3473450"/>
            <a:ext cx="7061201" cy="605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08012">
              <a:defRPr sz="3600" b="1"/>
            </a:lvl1pPr>
          </a:lstStyle>
          <a:p>
            <a:r>
              <a:t>Opportunity</a:t>
            </a:r>
          </a:p>
        </p:txBody>
      </p:sp>
      <p:sp>
        <p:nvSpPr>
          <p:cNvPr id="43" name="Shape 43"/>
          <p:cNvSpPr/>
          <p:nvPr/>
        </p:nvSpPr>
        <p:spPr>
          <a:xfrm>
            <a:off x="17627600" y="3473450"/>
            <a:ext cx="7204075" cy="605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08012">
              <a:defRPr sz="3600" b="1"/>
            </a:lvl1pPr>
          </a:lstStyle>
          <a:p>
            <a:r>
              <a:t>Solution</a:t>
            </a:r>
          </a:p>
        </p:txBody>
      </p:sp>
      <p:sp>
        <p:nvSpPr>
          <p:cNvPr id="44" name="Shape 44"/>
          <p:cNvSpPr/>
          <p:nvPr/>
        </p:nvSpPr>
        <p:spPr>
          <a:xfrm>
            <a:off x="25781000" y="3473450"/>
            <a:ext cx="6400800" cy="605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08012">
              <a:defRPr sz="3600" b="1"/>
            </a:lvl1pPr>
          </a:lstStyle>
          <a:p>
            <a:r>
              <a:t>Resources</a:t>
            </a:r>
          </a:p>
        </p:txBody>
      </p:sp>
      <p:sp>
        <p:nvSpPr>
          <p:cNvPr id="45" name="Shape 45"/>
          <p:cNvSpPr/>
          <p:nvPr/>
        </p:nvSpPr>
        <p:spPr>
          <a:xfrm>
            <a:off x="25457150" y="15468600"/>
            <a:ext cx="6724650" cy="11388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08012">
              <a:defRPr sz="3600" b="1"/>
            </a:lvl1pPr>
          </a:lstStyle>
          <a:p>
            <a:r>
              <a:t>Team Member Names, Majors, and Years in School</a:t>
            </a:r>
          </a:p>
        </p:txBody>
      </p:sp>
      <p:sp>
        <p:nvSpPr>
          <p:cNvPr id="46" name="Shape 46"/>
          <p:cNvSpPr/>
          <p:nvPr/>
        </p:nvSpPr>
        <p:spPr>
          <a:xfrm>
            <a:off x="1204100" y="12579199"/>
            <a:ext cx="6832600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608012">
              <a:defRPr sz="3600" b="1"/>
            </a:lvl1pPr>
          </a:lstStyle>
          <a:p>
            <a:r>
              <a:rPr lang="en-US" dirty="0" smtClean="0"/>
              <a:t>Key point of our product</a:t>
            </a:r>
            <a:endParaRPr dirty="0"/>
          </a:p>
        </p:txBody>
      </p:sp>
      <p:pic>
        <p:nvPicPr>
          <p:cNvPr id="47" name="DifferenceMaker_type_logo_centered_outline.jpg" descr="C:\Users\Holly_Butler\Google Drive\Holly\Tello\DifferenceMaker 2013\Trademark\DifferenceMaker_type_logo_centered_outlin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4675" y="454025"/>
            <a:ext cx="9066213" cy="1928813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Shape 48"/>
          <p:cNvSpPr/>
          <p:nvPr/>
        </p:nvSpPr>
        <p:spPr>
          <a:xfrm>
            <a:off x="1287462" y="4140686"/>
            <a:ext cx="7204076" cy="3380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Now days thousands of parcels have been sent to all around world but at the same time the lost of parcels become a serious problem in modern industry. When the parcel lost we not only lose money but also time and resource. However if there is a method to track parcel easily it’s can avoid a lot of unnecessary cost.</a:t>
            </a:r>
          </a:p>
        </p:txBody>
      </p:sp>
      <p:sp>
        <p:nvSpPr>
          <p:cNvPr id="49" name="Shape 49"/>
          <p:cNvSpPr/>
          <p:nvPr/>
        </p:nvSpPr>
        <p:spPr>
          <a:xfrm>
            <a:off x="9013997" y="4282128"/>
            <a:ext cx="8107325" cy="3097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501315" indent="-501315">
              <a:buSzPct val="100000"/>
              <a:buChar char="•"/>
              <a:defRPr sz="3000"/>
            </a:pPr>
            <a:r>
              <a:t>Current solution is hard to know parcels exactly </a:t>
            </a:r>
          </a:p>
          <a:p>
            <a:pPr>
              <a:defRPr sz="3000"/>
            </a:pPr>
            <a:r>
              <a:t>position.</a:t>
            </a:r>
          </a:p>
          <a:p>
            <a:pPr marL="501315" indent="-501315">
              <a:buSzPct val="100000"/>
              <a:buChar char="•"/>
              <a:defRPr sz="3000"/>
            </a:pPr>
            <a:r>
              <a:t>Postal service pay a lot to solve parcel lose.</a:t>
            </a:r>
          </a:p>
          <a:p>
            <a:pPr marL="501315" indent="-501315">
              <a:buSzPct val="100000"/>
              <a:buChar char="•"/>
              <a:defRPr sz="3000"/>
            </a:pPr>
            <a:r>
              <a:t>Most of us has met some delivery problems.</a:t>
            </a:r>
          </a:p>
          <a:p>
            <a:pPr marL="501315" indent="-501315">
              <a:buSzPct val="100000"/>
              <a:buChar char="•"/>
              <a:defRPr sz="3000"/>
            </a:pPr>
            <a:r>
              <a:t>Can built a effective logistic chin to enhance </a:t>
            </a:r>
          </a:p>
          <a:p>
            <a:pPr>
              <a:defRPr sz="3000"/>
            </a:pPr>
            <a:r>
              <a:t> the resource usage.</a:t>
            </a:r>
          </a:p>
        </p:txBody>
      </p:sp>
      <p:sp>
        <p:nvSpPr>
          <p:cNvPr id="50" name="Shape 50"/>
          <p:cNvSpPr/>
          <p:nvPr/>
        </p:nvSpPr>
        <p:spPr>
          <a:xfrm>
            <a:off x="17319625" y="4240416"/>
            <a:ext cx="7932872" cy="573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We develop a container consisting of a pressure 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sensor and a GPS tracker that holds the package, 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the container has a pressure sensing pad on top of 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which the package is kept. The pressure sensor 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senses whether the package is within the container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 and sends the exact location of the package to the 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user, whenever the user makes a request over 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Internet/SMS. The device is provided supply 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through a battery pack that can be charged 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wirelessly. The entire system is controlled by the 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postal services with the help of multiple 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administrators.</a:t>
            </a:r>
          </a:p>
        </p:txBody>
      </p:sp>
      <p:pic>
        <p:nvPicPr>
          <p:cNvPr id="51" name="IMG_4527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77192" y="7782597"/>
            <a:ext cx="5646816" cy="3755353"/>
          </a:xfrm>
          <a:prstGeom prst="rect">
            <a:avLst/>
          </a:prstGeom>
          <a:ln w="12700">
            <a:miter lim="400000"/>
          </a:ln>
        </p:spPr>
      </p:pic>
      <p:pic>
        <p:nvPicPr>
          <p:cNvPr id="52" name="IMG_452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99843" y="7123764"/>
            <a:ext cx="4983525" cy="4272167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801514" y="12350750"/>
            <a:ext cx="13385277" cy="7384620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pasted-image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789622" y="19943428"/>
            <a:ext cx="11339156" cy="616377"/>
          </a:xfrm>
          <a:prstGeom prst="rect">
            <a:avLst/>
          </a:prstGeom>
          <a:ln w="12700">
            <a:miter lim="400000"/>
          </a:ln>
        </p:spPr>
      </p:pic>
      <p:pic>
        <p:nvPicPr>
          <p:cNvPr id="55" name="pasted-image.pd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9870718" y="11805392"/>
            <a:ext cx="5062636" cy="3755354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Shape 56"/>
          <p:cNvSpPr/>
          <p:nvPr/>
        </p:nvSpPr>
        <p:spPr>
          <a:xfrm>
            <a:off x="25674849" y="16785149"/>
            <a:ext cx="6746397" cy="193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r>
              <a:rPr dirty="0"/>
              <a:t>Wei Wang      Computer Science     </a:t>
            </a:r>
            <a:r>
              <a:rPr dirty="0" smtClean="0"/>
              <a:t>2016</a:t>
            </a:r>
            <a:endParaRPr lang="en-US" dirty="0" smtClean="0"/>
          </a:p>
          <a:p>
            <a:r>
              <a:rPr lang="en-US" dirty="0" smtClean="0"/>
              <a:t>Chinmay Mahajan Computer Science </a:t>
            </a:r>
            <a:r>
              <a:rPr lang="en-US" dirty="0" smtClean="0"/>
              <a:t>2015</a:t>
            </a:r>
          </a:p>
          <a:p>
            <a:r>
              <a:rPr lang="en-US" dirty="0" err="1" smtClean="0"/>
              <a:t>Pranay</a:t>
            </a:r>
            <a:r>
              <a:rPr lang="en-US" dirty="0" smtClean="0"/>
              <a:t> </a:t>
            </a:r>
            <a:r>
              <a:rPr lang="en-US" dirty="0" err="1" smtClean="0"/>
              <a:t>Ponnappa</a:t>
            </a:r>
            <a:r>
              <a:rPr lang="en-US" dirty="0" smtClean="0"/>
              <a:t> </a:t>
            </a:r>
            <a:r>
              <a:rPr lang="en-US" dirty="0" err="1" smtClean="0"/>
              <a:t>Somayanda</a:t>
            </a:r>
            <a:r>
              <a:rPr lang="en-US" dirty="0" smtClean="0"/>
              <a:t> </a:t>
            </a:r>
            <a:r>
              <a:rPr lang="en-US" dirty="0" err="1" smtClean="0"/>
              <a:t>Kariappa</a:t>
            </a:r>
            <a:r>
              <a:rPr lang="en-US" dirty="0" smtClean="0"/>
              <a:t>, </a:t>
            </a:r>
          </a:p>
          <a:p>
            <a:r>
              <a:rPr lang="en-US" dirty="0" smtClean="0"/>
              <a:t>Computer Science, 2015</a:t>
            </a:r>
            <a:endParaRPr dirty="0"/>
          </a:p>
        </p:txBody>
      </p:sp>
      <p:sp>
        <p:nvSpPr>
          <p:cNvPr id="57" name="Shape 50"/>
          <p:cNvSpPr/>
          <p:nvPr/>
        </p:nvSpPr>
        <p:spPr>
          <a:xfrm>
            <a:off x="1536565" y="13263302"/>
            <a:ext cx="6850400" cy="4708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lang="en-US" dirty="0" smtClean="0"/>
              <a:t>Clients can either buy our product or just rent it for specific duration.</a:t>
            </a:r>
            <a:endParaRPr dirty="0"/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lang="en-US" dirty="0" smtClean="0"/>
              <a:t>It is very cost effective.</a:t>
            </a:r>
            <a:endParaRPr dirty="0"/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lang="en-US" dirty="0" smtClean="0"/>
              <a:t>User will get constant alerts of the location of their parcel </a:t>
            </a:r>
            <a:endParaRPr dirty="0"/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lang="en-US" dirty="0" smtClean="0"/>
              <a:t>Sensor to catch picture of whom so ever opens the box first for security.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r>
              <a:rPr lang="en-US" dirty="0" smtClean="0"/>
              <a:t>Sensor for sensing internal temperature in box and Alert if the box is dropped.</a:t>
            </a:r>
          </a:p>
          <a:p>
            <a:pPr defTabSz="457200">
              <a:defRPr sz="3000">
                <a:latin typeface="Times"/>
                <a:ea typeface="Times"/>
                <a:cs typeface="Times"/>
                <a:sym typeface="Times"/>
              </a:defRPr>
            </a:pPr>
            <a:endParaRPr dirty="0"/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0681" y="17550920"/>
            <a:ext cx="6799837" cy="3126607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25674849" y="4482972"/>
            <a:ext cx="6506951" cy="34163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dirty="0" smtClean="0"/>
              <a:t>The primary source of funding would be acquired from USPS. We would speaking to officials from USPS to come-up with a plan. The prototype can be built using everyday tracking devices.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Times New Roman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 Design">
      <a:majorFont>
        <a:latin typeface="Helvetica"/>
        <a:ea typeface="Helvetica"/>
        <a:cs typeface="Helvetica"/>
      </a:majorFont>
      <a:minorFont>
        <a:latin typeface="Times New Roman"/>
        <a:ea typeface="Times New Roman"/>
        <a:cs typeface="Times New Roman"/>
      </a:minorFont>
    </a:fontScheme>
    <a:fmtScheme name="Default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 Design">
  <a:themeElements>
    <a:clrScheme name="Default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 Design">
      <a:majorFont>
        <a:latin typeface="Helvetica"/>
        <a:ea typeface="Helvetica"/>
        <a:cs typeface="Helvetica"/>
      </a:majorFont>
      <a:minorFont>
        <a:latin typeface="Times New Roman"/>
        <a:ea typeface="Times New Roman"/>
        <a:cs typeface="Times New Roman"/>
      </a:minorFont>
    </a:fontScheme>
    <a:fmtScheme name="Default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339</Words>
  <Application>Microsoft Macintosh PowerPoint</Application>
  <PresentationFormat>Custom</PresentationFormat>
  <Paragraphs>38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Times</vt:lpstr>
      <vt:lpstr>Arial</vt:lpstr>
      <vt:lpstr>Helvetica</vt:lpstr>
      <vt:lpstr>Times New Roman</vt:lpstr>
      <vt:lpstr>Default Design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SomayandaKariappa, PranayPonnappa</cp:lastModifiedBy>
  <cp:revision>5</cp:revision>
  <dcterms:modified xsi:type="dcterms:W3CDTF">2017-03-31T20:31:26Z</dcterms:modified>
</cp:coreProperties>
</file>